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64" r:id="rId4"/>
    <p:sldId id="263" r:id="rId5"/>
    <p:sldId id="265" r:id="rId6"/>
    <p:sldId id="272" r:id="rId7"/>
    <p:sldId id="261" r:id="rId8"/>
    <p:sldId id="271" r:id="rId9"/>
    <p:sldId id="260" r:id="rId1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4660"/>
  </p:normalViewPr>
  <p:slideViewPr>
    <p:cSldViewPr snapToGrid="0">
      <p:cViewPr varScale="1">
        <p:scale>
          <a:sx n="97" d="100"/>
          <a:sy n="97" d="100"/>
        </p:scale>
        <p:origin x="9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BD1825-3C4F-7D6F-C55E-88BF849362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D7AB09C-4C82-0639-0FF2-2DA72A11B6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CA90607-C8F1-71C9-F403-3A8119CD0F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DF2D6-8C5E-4A0C-AD78-AB907B009066}" type="datetimeFigureOut">
              <a:rPr lang="ko-KR" altLang="en-US" smtClean="0"/>
              <a:t>2024-09-19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1357111-3A55-E36A-443B-A6961665AB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4980C80-D2DA-B035-2249-C94ABC7FF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3D8E1-9E45-4F5A-8B7A-16B0399C80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98048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3085DF-CB6F-C0F7-5423-019B37DED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7F48CCE-B023-F9A7-D518-10299D806E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E373214-D5DE-DBC6-681E-60B4CE76E2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DF2D6-8C5E-4A0C-AD78-AB907B009066}" type="datetimeFigureOut">
              <a:rPr lang="ko-KR" altLang="en-US" smtClean="0"/>
              <a:t>2024-09-19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F5F8790-A61F-FD7E-BE8E-9DAD2D677A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7415336-5185-35B3-1042-2B926D2DA1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3D8E1-9E45-4F5A-8B7A-16B0399C80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71925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8AD292C-3DC7-B047-EB19-7030C0457B6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E4E0624-92DF-37B1-2B50-7B67E2E466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4C6DB86-83AF-C05B-7F75-33C036558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DF2D6-8C5E-4A0C-AD78-AB907B009066}" type="datetimeFigureOut">
              <a:rPr lang="ko-KR" altLang="en-US" smtClean="0"/>
              <a:t>2024-09-19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ED6CA3B-4E23-1594-DED6-70DA16C422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A05C833-AC5D-19E5-6E36-AE6245BA4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3D8E1-9E45-4F5A-8B7A-16B0399C80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63768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84FE87-F0BA-5925-986A-4CEB6D63A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B1E77AB-0CAE-8A55-5F66-923E50E5B9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4A0AC4C-3D80-0182-951A-ABBE6A39BA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DF2D6-8C5E-4A0C-AD78-AB907B009066}" type="datetimeFigureOut">
              <a:rPr lang="ko-KR" altLang="en-US" smtClean="0"/>
              <a:t>2024-09-19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013AD01-E358-42DF-D401-4E0936593E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59F38D-A0B9-7720-EE8B-E9A6619AA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3D8E1-9E45-4F5A-8B7A-16B0399C80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86847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6D2F9E-6D59-0ECB-2EC7-EC9795B03B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78E866E-CAC3-988A-D732-EB68582747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4EBD76A-5AF8-64E6-5DCB-0469C6F11B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DF2D6-8C5E-4A0C-AD78-AB907B009066}" type="datetimeFigureOut">
              <a:rPr lang="ko-KR" altLang="en-US" smtClean="0"/>
              <a:t>2024-09-19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C7CDDC4-762A-3579-516E-F0F1AD9549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2B1765-AFEC-9F83-BD5E-99C6D14E7C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3D8E1-9E45-4F5A-8B7A-16B0399C80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30694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722E62-F82B-DA74-B9F5-3BEC1C75F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BC7A3A4-1A92-D0B0-AF6A-F32579192B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3221C9A-74F4-315F-E3C4-AB08450DCF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F659352-C2E4-51BA-E1BB-06B16A53D1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DF2D6-8C5E-4A0C-AD78-AB907B009066}" type="datetimeFigureOut">
              <a:rPr lang="ko-KR" altLang="en-US" smtClean="0"/>
              <a:t>2024-09-19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22AC1B3-85E5-BFF0-3D3F-B807F9EBE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4EB6B50-5DCC-8528-E425-70B55CEF4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3D8E1-9E45-4F5A-8B7A-16B0399C80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58351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DC162F-2CEF-E8A6-2FDE-46533DA90E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80A0942-A3D3-53D6-8392-DD38D2E894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6F56AD4-473E-0F25-9D3B-6C1B9EE236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37701FF-66B3-AF63-3AB4-0E0EB1DEED9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8F5FE4F-9735-BE79-8D7B-121CF37BFD6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0677A78-8EDC-5F13-3F48-3E35DD5BDA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DF2D6-8C5E-4A0C-AD78-AB907B009066}" type="datetimeFigureOut">
              <a:rPr lang="ko-KR" altLang="en-US" smtClean="0"/>
              <a:t>2024-09-19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906C54D-E948-F03B-E960-C6B04CD05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56FB193-B324-DEFD-BC34-CC17B11A30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3D8E1-9E45-4F5A-8B7A-16B0399C80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11388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399500-A972-6881-90AC-2DEA88098D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9A5872C-85C2-A38C-146D-54B3BE71CC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DF2D6-8C5E-4A0C-AD78-AB907B009066}" type="datetimeFigureOut">
              <a:rPr lang="ko-KR" altLang="en-US" smtClean="0"/>
              <a:t>2024-09-19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E04D13B-078C-C5FF-B382-DC0408673A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1AC6AB1-CAF8-E823-A41D-A3F56B924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3D8E1-9E45-4F5A-8B7A-16B0399C80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12460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B2763F4-3303-2F78-87E2-C2F63400C2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DF2D6-8C5E-4A0C-AD78-AB907B009066}" type="datetimeFigureOut">
              <a:rPr lang="ko-KR" altLang="en-US" smtClean="0"/>
              <a:t>2024-09-19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60345B6-5E21-2842-715D-A40C53D870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B01453E-DAA6-30EB-DBA6-15E357BCC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3D8E1-9E45-4F5A-8B7A-16B0399C80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54338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288286-3368-2B0C-3B7E-30E9BC4E7C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0A084EF-B963-D008-8CAD-CAF0EA2E8E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4AA5550-39C1-D007-2A95-682ED3DCEE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721E4A9-D52D-0531-B4FF-BDC327973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DF2D6-8C5E-4A0C-AD78-AB907B009066}" type="datetimeFigureOut">
              <a:rPr lang="ko-KR" altLang="en-US" smtClean="0"/>
              <a:t>2024-09-19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2A4786A-C449-BB75-AAD6-8328E5E0B3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1DDBEA6-3994-BDCE-94A0-5025CE8AAB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3D8E1-9E45-4F5A-8B7A-16B0399C80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88206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D8BE90-723A-DBD9-E441-6F8F4D42DA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6DFE71A-154F-E140-3B42-18D1C0F550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FAC891A-BC61-C08C-42F9-8DB0E4D654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077E1E5-06CF-2A4C-82D2-3A081351D3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DF2D6-8C5E-4A0C-AD78-AB907B009066}" type="datetimeFigureOut">
              <a:rPr lang="ko-KR" altLang="en-US" smtClean="0"/>
              <a:t>2024-09-19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0BEB27A-16E5-158F-FD3A-635E336E52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64B0D35-4279-680E-7890-A3DDC1C09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3D8E1-9E45-4F5A-8B7A-16B0399C80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99997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F3C5B0E-B6DC-FE6E-7A49-5E842B202C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FC9EA2A-A67E-19D5-7E77-42AE43F647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B271976-EBFA-66FE-F552-FF5F010F042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FDF2D6-8C5E-4A0C-AD78-AB907B009066}" type="datetimeFigureOut">
              <a:rPr lang="ko-KR" altLang="en-US" smtClean="0"/>
              <a:t>2024-09-19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2FAA69D-C1A3-9973-39DE-65816BF50A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1831B6B-D90E-3F04-17BC-34916AE79D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13D8E1-9E45-4F5A-8B7A-16B0399C80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63330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png"/><Relationship Id="rId4" Type="http://schemas.openxmlformats.org/officeDocument/2006/relationships/image" Target="../media/image6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685004-D9B8-0BF9-5E5B-BCBA7C86B7E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Direct3D11 </a:t>
            </a:r>
            <a:r>
              <a:rPr lang="ko-KR" altLang="en-US" dirty="0"/>
              <a:t>프로그래밍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ACD820F-C031-7D37-3253-EAE9601FE6F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06.</a:t>
            </a:r>
            <a:r>
              <a:rPr lang="ko-KR" altLang="en-US" dirty="0"/>
              <a:t> 텍스처 맵핑 </a:t>
            </a:r>
            <a:r>
              <a:rPr lang="en-US" altLang="ko-KR" dirty="0"/>
              <a:t>(Texture Mapping)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500575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534DC5-9D58-3A85-4905-47CA89A9E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학습목표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A5C34C-C4AC-A319-4917-892273620FF8}"/>
              </a:ext>
            </a:extLst>
          </p:cNvPr>
          <p:cNvSpPr txBox="1"/>
          <p:nvPr/>
        </p:nvSpPr>
        <p:spPr>
          <a:xfrm>
            <a:off x="654050" y="1862088"/>
            <a:ext cx="1043305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/>
              <a:t>HLSL</a:t>
            </a:r>
            <a:r>
              <a:rPr lang="ko-KR" altLang="en-US" dirty="0"/>
              <a:t>에서 사용가능한 텍스처의 종류와 역할을 이해합니다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DDS </a:t>
            </a:r>
            <a:r>
              <a:rPr lang="ko-KR" altLang="en-US" dirty="0"/>
              <a:t>포맷의 특성을 이해합니다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 startAt="3"/>
            </a:pPr>
            <a:r>
              <a:rPr lang="ko-KR" altLang="en-US" dirty="0"/>
              <a:t>텍스처를 </a:t>
            </a:r>
            <a:r>
              <a:rPr lang="ko-KR" altLang="en-US" dirty="0" err="1"/>
              <a:t>셰이더</a:t>
            </a:r>
            <a:r>
              <a:rPr lang="ko-KR" altLang="en-US" dirty="0"/>
              <a:t> 연결에 필요한 객체 </a:t>
            </a:r>
            <a:r>
              <a:rPr lang="en-US" altLang="ko-KR" dirty="0" err="1"/>
              <a:t>ShaderResourceView</a:t>
            </a:r>
            <a:r>
              <a:rPr lang="en-US" altLang="ko-KR"/>
              <a:t> </a:t>
            </a:r>
            <a:r>
              <a:rPr lang="ko-KR" altLang="en-US"/>
              <a:t>를 </a:t>
            </a:r>
            <a:r>
              <a:rPr lang="ko-KR" altLang="en-US" dirty="0"/>
              <a:t>이해합니다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 startAt="3"/>
            </a:pPr>
            <a:endParaRPr lang="en-US" altLang="ko-KR" dirty="0"/>
          </a:p>
          <a:p>
            <a:r>
              <a:rPr lang="en-US" altLang="ko-KR" dirty="0"/>
              <a:t>4. </a:t>
            </a:r>
            <a:r>
              <a:rPr lang="ko-KR" altLang="en-US" dirty="0"/>
              <a:t>기본 컬러 텍스처를 맵핑 합니다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212316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D38D35-18A6-B49A-6541-87F9A5D7F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텍스처 맵핑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FAC0CA6-5BC8-535D-1934-04586D1B95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294" y="3580248"/>
            <a:ext cx="3080780" cy="278446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134F0DF-C4BB-7A2D-3FF8-95EA517691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7959" y="3450355"/>
            <a:ext cx="3249358" cy="293727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A14970D-B041-8DEE-29EA-0BAA795DEC28}"/>
              </a:ext>
            </a:extLst>
          </p:cNvPr>
          <p:cNvSpPr txBox="1"/>
          <p:nvPr/>
        </p:nvSpPr>
        <p:spPr>
          <a:xfrm>
            <a:off x="567308" y="1690688"/>
            <a:ext cx="105952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 메시의 삼각형에 이미지 자료를 입히는 기법</a:t>
            </a:r>
            <a:r>
              <a:rPr lang="en-US" altLang="ko-KR" dirty="0"/>
              <a:t>.  </a:t>
            </a:r>
            <a:r>
              <a:rPr lang="ko-KR" altLang="en-US" dirty="0"/>
              <a:t>이미지 자료는 텍스처에 저장되어 있으며  </a:t>
            </a:r>
            <a:br>
              <a:rPr lang="en-US" altLang="ko-KR" dirty="0"/>
            </a:br>
            <a:r>
              <a:rPr lang="ko-KR" altLang="en-US" dirty="0"/>
              <a:t>텍스처 좌표계의 </a:t>
            </a:r>
            <a:r>
              <a:rPr lang="ko-KR" altLang="en-US" dirty="0" err="1"/>
              <a:t>좌표값으로</a:t>
            </a:r>
            <a:r>
              <a:rPr lang="ko-KR" altLang="en-US" dirty="0"/>
              <a:t> 데이터를 가져오는 것을 샘플링 이라 한다</a:t>
            </a:r>
            <a:r>
              <a:rPr lang="en-US" altLang="ko-KR" dirty="0"/>
              <a:t>.</a:t>
            </a:r>
            <a:r>
              <a:rPr lang="ko-KR" altLang="en-US" dirty="0"/>
              <a:t>  </a:t>
            </a:r>
            <a:br>
              <a:rPr lang="en-US" altLang="ko-KR" dirty="0"/>
            </a:br>
            <a:r>
              <a:rPr lang="en-US" altLang="ko-KR" dirty="0"/>
              <a:t> </a:t>
            </a:r>
            <a:r>
              <a:rPr lang="ko-KR" altLang="en-US" dirty="0"/>
              <a:t>데이터는 일반적인 색상 뿐만 아니라 다른 용도로도 데이터를 텍스처에 저장하여 </a:t>
            </a:r>
            <a:r>
              <a:rPr lang="en-US" altLang="ko-KR" dirty="0"/>
              <a:t>HLSL</a:t>
            </a:r>
            <a:r>
              <a:rPr lang="ko-KR" altLang="en-US" dirty="0"/>
              <a:t>에서 응용한다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2AB87976-A1DC-30D5-3804-8385770EAC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0580" y="4088249"/>
            <a:ext cx="1857776" cy="185777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C16E6F8-FC40-CF71-4D3D-12E470EE3C32}"/>
              </a:ext>
            </a:extLst>
          </p:cNvPr>
          <p:cNvSpPr txBox="1"/>
          <p:nvPr/>
        </p:nvSpPr>
        <p:spPr>
          <a:xfrm>
            <a:off x="4124595" y="3745706"/>
            <a:ext cx="5325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(0,0)</a:t>
            </a:r>
            <a:endParaRPr lang="ko-KR" altLang="en-US" sz="1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4FCF1C1-206F-D572-0066-BC3F8C694800}"/>
              </a:ext>
            </a:extLst>
          </p:cNvPr>
          <p:cNvSpPr txBox="1"/>
          <p:nvPr/>
        </p:nvSpPr>
        <p:spPr>
          <a:xfrm>
            <a:off x="6360777" y="3710940"/>
            <a:ext cx="9492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(1,0)   +u</a:t>
            </a:r>
            <a:endParaRPr lang="ko-KR" altLang="en-US" sz="1400" dirty="0"/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C5655E32-2917-EEEB-5AD0-EBB01719060A}"/>
              </a:ext>
            </a:extLst>
          </p:cNvPr>
          <p:cNvCxnSpPr/>
          <p:nvPr/>
        </p:nvCxnSpPr>
        <p:spPr>
          <a:xfrm>
            <a:off x="4168140" y="4088249"/>
            <a:ext cx="295656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3C6120D5-8D2C-9610-2DA0-13459065C3A7}"/>
              </a:ext>
            </a:extLst>
          </p:cNvPr>
          <p:cNvCxnSpPr>
            <a:cxnSpLocks/>
          </p:cNvCxnSpPr>
          <p:nvPr/>
        </p:nvCxnSpPr>
        <p:spPr>
          <a:xfrm flipH="1">
            <a:off x="4624047" y="3655312"/>
            <a:ext cx="16533" cy="26343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E472376B-1ED5-A729-8037-57E38BEFBAB9}"/>
              </a:ext>
            </a:extLst>
          </p:cNvPr>
          <p:cNvSpPr txBox="1"/>
          <p:nvPr/>
        </p:nvSpPr>
        <p:spPr>
          <a:xfrm>
            <a:off x="4234447" y="6054555"/>
            <a:ext cx="3978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+v</a:t>
            </a:r>
            <a:endParaRPr lang="ko-KR" altLang="en-US" sz="14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3B38293-476D-D055-F6B0-F407EEB60EDE}"/>
              </a:ext>
            </a:extLst>
          </p:cNvPr>
          <p:cNvSpPr txBox="1"/>
          <p:nvPr/>
        </p:nvSpPr>
        <p:spPr>
          <a:xfrm>
            <a:off x="4065442" y="5727658"/>
            <a:ext cx="5325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(0,1)</a:t>
            </a:r>
            <a:endParaRPr lang="ko-KR" altLang="en-US" sz="14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757C620-25C9-205D-9949-41FD66E2D133}"/>
              </a:ext>
            </a:extLst>
          </p:cNvPr>
          <p:cNvSpPr txBox="1"/>
          <p:nvPr/>
        </p:nvSpPr>
        <p:spPr>
          <a:xfrm>
            <a:off x="6560336" y="5727657"/>
            <a:ext cx="5325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(1,1)</a:t>
            </a:r>
            <a:endParaRPr lang="ko-KR" altLang="en-US" sz="1400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00E61D5-6181-4D71-6198-DB2A5D17F724}"/>
              </a:ext>
            </a:extLst>
          </p:cNvPr>
          <p:cNvSpPr/>
          <p:nvPr/>
        </p:nvSpPr>
        <p:spPr>
          <a:xfrm>
            <a:off x="4657113" y="4088252"/>
            <a:ext cx="1837414" cy="1857773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2EE1C47-3753-9A86-77F8-B30449A3CD1E}"/>
              </a:ext>
            </a:extLst>
          </p:cNvPr>
          <p:cNvSpPr txBox="1"/>
          <p:nvPr/>
        </p:nvSpPr>
        <p:spPr>
          <a:xfrm>
            <a:off x="4220832" y="2988521"/>
            <a:ext cx="34355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DirectX</a:t>
            </a:r>
            <a:r>
              <a:rPr lang="ko-KR" altLang="en-US" dirty="0"/>
              <a:t>의 </a:t>
            </a:r>
            <a:r>
              <a:rPr lang="en-US" altLang="ko-KR" dirty="0"/>
              <a:t>2D </a:t>
            </a:r>
            <a:r>
              <a:rPr lang="ko-KR" altLang="en-US" dirty="0"/>
              <a:t>텍스처 좌표계</a:t>
            </a:r>
            <a:endParaRPr lang="en-US" altLang="ko-KR" dirty="0"/>
          </a:p>
          <a:p>
            <a:r>
              <a:rPr lang="en-US" altLang="ko-KR" dirty="0"/>
              <a:t>     </a:t>
            </a:r>
            <a:r>
              <a:rPr lang="ko-KR" altLang="en-US" dirty="0"/>
              <a:t>일반적으로</a:t>
            </a:r>
            <a:r>
              <a:rPr lang="en-US" altLang="ko-KR" dirty="0"/>
              <a:t>  0 &lt;= </a:t>
            </a:r>
            <a:r>
              <a:rPr lang="en-US" altLang="ko-KR" dirty="0" err="1"/>
              <a:t>u,v</a:t>
            </a:r>
            <a:r>
              <a:rPr lang="en-US" altLang="ko-KR" dirty="0"/>
              <a:t> &lt;= 1</a:t>
            </a:r>
            <a:endParaRPr lang="ko-KR" altLang="en-US" dirty="0"/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CA490D64-7133-30B0-9207-776F3E54E846}"/>
              </a:ext>
            </a:extLst>
          </p:cNvPr>
          <p:cNvCxnSpPr/>
          <p:nvPr/>
        </p:nvCxnSpPr>
        <p:spPr>
          <a:xfrm>
            <a:off x="777240" y="4716780"/>
            <a:ext cx="1516380" cy="14173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733BB559-5D8C-A6AF-4ACA-44B976062EDE}"/>
              </a:ext>
            </a:extLst>
          </p:cNvPr>
          <p:cNvCxnSpPr/>
          <p:nvPr/>
        </p:nvCxnSpPr>
        <p:spPr>
          <a:xfrm>
            <a:off x="777240" y="4716780"/>
            <a:ext cx="1220101" cy="1447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2877F254-6368-8196-ACB1-471E42F9D06F}"/>
              </a:ext>
            </a:extLst>
          </p:cNvPr>
          <p:cNvCxnSpPr/>
          <p:nvPr/>
        </p:nvCxnSpPr>
        <p:spPr>
          <a:xfrm>
            <a:off x="1997341" y="4861560"/>
            <a:ext cx="296279" cy="12725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53B12C71-D926-E41A-F399-816437B756D6}"/>
              </a:ext>
            </a:extLst>
          </p:cNvPr>
          <p:cNvSpPr txBox="1"/>
          <p:nvPr/>
        </p:nvSpPr>
        <p:spPr>
          <a:xfrm>
            <a:off x="1708910" y="4461748"/>
            <a:ext cx="8077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dirty="0"/>
              <a:t>(1,0)</a:t>
            </a:r>
            <a:r>
              <a:rPr lang="en-US" altLang="ko-KR" sz="1800" dirty="0"/>
              <a:t> </a:t>
            </a:r>
            <a:endParaRPr lang="ko-KR" alt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B21D867-C586-743F-697E-61C46C2A7B0F}"/>
              </a:ext>
            </a:extLst>
          </p:cNvPr>
          <p:cNvSpPr txBox="1"/>
          <p:nvPr/>
        </p:nvSpPr>
        <p:spPr>
          <a:xfrm>
            <a:off x="2137267" y="5619935"/>
            <a:ext cx="49838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dirty="0"/>
              <a:t>(1,1) </a:t>
            </a:r>
            <a:endParaRPr lang="ko-KR" altLang="en-US" sz="11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050EDB1-BD07-9D9F-7093-B48AF61373D4}"/>
              </a:ext>
            </a:extLst>
          </p:cNvPr>
          <p:cNvSpPr txBox="1"/>
          <p:nvPr/>
        </p:nvSpPr>
        <p:spPr>
          <a:xfrm>
            <a:off x="838200" y="4515609"/>
            <a:ext cx="49838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dirty="0"/>
              <a:t>(0,0) </a:t>
            </a:r>
            <a:endParaRPr lang="ko-KR" altLang="en-US" sz="1100" dirty="0"/>
          </a:p>
        </p:txBody>
      </p: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8B8043CB-5154-77D6-C993-FE4E9530DBCF}"/>
              </a:ext>
            </a:extLst>
          </p:cNvPr>
          <p:cNvCxnSpPr/>
          <p:nvPr/>
        </p:nvCxnSpPr>
        <p:spPr>
          <a:xfrm flipH="1">
            <a:off x="1203960" y="4831080"/>
            <a:ext cx="183330" cy="1860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14C319A2-38F7-F722-17EF-515BD3ED2719}"/>
              </a:ext>
            </a:extLst>
          </p:cNvPr>
          <p:cNvCxnSpPr>
            <a:cxnSpLocks/>
          </p:cNvCxnSpPr>
          <p:nvPr/>
        </p:nvCxnSpPr>
        <p:spPr>
          <a:xfrm flipH="1">
            <a:off x="1378664" y="4915421"/>
            <a:ext cx="258994" cy="2468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54C7694B-C0C7-C1C4-EC9A-C9A9A29B3F10}"/>
              </a:ext>
            </a:extLst>
          </p:cNvPr>
          <p:cNvCxnSpPr>
            <a:cxnSpLocks/>
          </p:cNvCxnSpPr>
          <p:nvPr/>
        </p:nvCxnSpPr>
        <p:spPr>
          <a:xfrm flipH="1">
            <a:off x="1531064" y="4972481"/>
            <a:ext cx="361569" cy="3421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E5AEF7B5-00D1-55E2-C2C7-9B33998C3B89}"/>
              </a:ext>
            </a:extLst>
          </p:cNvPr>
          <p:cNvCxnSpPr>
            <a:cxnSpLocks/>
          </p:cNvCxnSpPr>
          <p:nvPr/>
        </p:nvCxnSpPr>
        <p:spPr>
          <a:xfrm flipH="1">
            <a:off x="1714298" y="5258866"/>
            <a:ext cx="266510" cy="2573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48352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3E44CC-2D6D-136D-E8D3-9BD896BFE5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HLSL</a:t>
            </a:r>
            <a:r>
              <a:rPr lang="ko-KR" altLang="en-US" dirty="0"/>
              <a:t>에서의 텍스처 종류 와 좌표계</a:t>
            </a:r>
          </a:p>
        </p:txBody>
      </p:sp>
      <p:pic>
        <p:nvPicPr>
          <p:cNvPr id="1026" name="Picture 2" descr="LearnOpenGL - Cubemaps">
            <a:extLst>
              <a:ext uri="{FF2B5EF4-FFF2-40B4-BE49-F238E27FC236}">
                <a16:creationId xmlns:a16="http://schemas.microsoft.com/office/drawing/2014/main" id="{963ACF53-E668-BFEB-FF3A-072FA70D34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3054" y="2502535"/>
            <a:ext cx="2671602" cy="2003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ndexing/Sampling from a cubemap in OpenGL">
            <a:extLst>
              <a:ext uri="{FF2B5EF4-FFF2-40B4-BE49-F238E27FC236}">
                <a16:creationId xmlns:a16="http://schemas.microsoft.com/office/drawing/2014/main" id="{3173A64A-9464-143C-23F7-E363E3226B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7924" y="4565492"/>
            <a:ext cx="2153501" cy="1927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04FFEE5-08CA-DC94-0AA3-99495DA1E3B5}"/>
              </a:ext>
            </a:extLst>
          </p:cNvPr>
          <p:cNvSpPr txBox="1"/>
          <p:nvPr/>
        </p:nvSpPr>
        <p:spPr>
          <a:xfrm>
            <a:off x="129971" y="2027057"/>
            <a:ext cx="216332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Texture1D</a:t>
            </a:r>
          </a:p>
          <a:p>
            <a:endParaRPr lang="en-US" altLang="ko-KR" dirty="0">
              <a:solidFill>
                <a:srgbClr val="161616"/>
              </a:solidFill>
              <a:latin typeface="Segoe UI" panose="020B0502040204020203" pitchFamily="34" charset="0"/>
            </a:endParaRPr>
          </a:p>
          <a:p>
            <a:r>
              <a:rPr lang="ko-KR" altLang="en-US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특수목적으로 사용</a:t>
            </a:r>
            <a:endParaRPr lang="en-US" altLang="ko-KR" b="0" i="0" dirty="0">
              <a:solidFill>
                <a:srgbClr val="161616"/>
              </a:solidFill>
              <a:effectLst/>
              <a:latin typeface="Segoe UI" panose="020B0502040204020203" pitchFamily="34" charset="0"/>
            </a:endParaRPr>
          </a:p>
          <a:p>
            <a:r>
              <a:rPr lang="ko-KR" altLang="en-US" dirty="0">
                <a:solidFill>
                  <a:srgbClr val="161616"/>
                </a:solidFill>
                <a:latin typeface="Segoe UI" panose="020B0502040204020203" pitchFamily="34" charset="0"/>
              </a:rPr>
              <a:t> </a:t>
            </a:r>
            <a:endParaRPr lang="en-US" altLang="ko-KR" b="0" i="0" dirty="0">
              <a:solidFill>
                <a:srgbClr val="161616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7C49A7-0794-8F86-CBFE-BAB2A5518F89}"/>
              </a:ext>
            </a:extLst>
          </p:cNvPr>
          <p:cNvSpPr txBox="1"/>
          <p:nvPr/>
        </p:nvSpPr>
        <p:spPr>
          <a:xfrm>
            <a:off x="2960090" y="1946256"/>
            <a:ext cx="14249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Texture2D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C1D9A9-270A-6196-BF3D-1DD24BE665EC}"/>
              </a:ext>
            </a:extLst>
          </p:cNvPr>
          <p:cNvSpPr txBox="1"/>
          <p:nvPr/>
        </p:nvSpPr>
        <p:spPr>
          <a:xfrm>
            <a:off x="5658040" y="1940914"/>
            <a:ext cx="1752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 dirty="0" err="1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TextureCube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B9F140-4D75-DD23-FAF2-978F79A32824}"/>
              </a:ext>
            </a:extLst>
          </p:cNvPr>
          <p:cNvSpPr txBox="1"/>
          <p:nvPr/>
        </p:nvSpPr>
        <p:spPr>
          <a:xfrm>
            <a:off x="9334091" y="1895132"/>
            <a:ext cx="13006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Texture3D</a:t>
            </a:r>
            <a:endParaRPr lang="en-US" altLang="ko-KR" dirty="0">
              <a:solidFill>
                <a:srgbClr val="161616"/>
              </a:solidFill>
              <a:latin typeface="Segoe UI" panose="020B05020402040202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D9B3127-90B4-529A-2B5F-BD21778BE0C8}"/>
              </a:ext>
            </a:extLst>
          </p:cNvPr>
          <p:cNvSpPr txBox="1"/>
          <p:nvPr/>
        </p:nvSpPr>
        <p:spPr>
          <a:xfrm>
            <a:off x="5691993" y="6012010"/>
            <a:ext cx="22226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161616"/>
                </a:solidFill>
                <a:latin typeface="Segoe UI" panose="020B0502040204020203" pitchFamily="34" charset="0"/>
              </a:rPr>
              <a:t>방향 벡터</a:t>
            </a:r>
            <a:endParaRPr lang="en-US" altLang="ko-KR" b="0" i="0" dirty="0">
              <a:solidFill>
                <a:srgbClr val="161616"/>
              </a:solidFill>
              <a:effectLst/>
              <a:latin typeface="Segoe UI" panose="020B0502040204020203" pitchFamily="34" charset="0"/>
            </a:endParaRPr>
          </a:p>
        </p:txBody>
      </p:sp>
      <p:pic>
        <p:nvPicPr>
          <p:cNvPr id="1032" name="Picture 8" descr="Texture3D asset preview">
            <a:extLst>
              <a:ext uri="{FF2B5EF4-FFF2-40B4-BE49-F238E27FC236}">
                <a16:creationId xmlns:a16="http://schemas.microsoft.com/office/drawing/2014/main" id="{2F4BDEA0-9120-5DE5-35E2-72EA484F5E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6393" y="2264464"/>
            <a:ext cx="2315180" cy="2329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322A458-9C01-77A8-7CCE-A78F7CF4A9A0}"/>
              </a:ext>
            </a:extLst>
          </p:cNvPr>
          <p:cNvSpPr txBox="1"/>
          <p:nvPr/>
        </p:nvSpPr>
        <p:spPr>
          <a:xfrm>
            <a:off x="9498191" y="5827344"/>
            <a:ext cx="22226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161616"/>
                </a:solidFill>
                <a:latin typeface="Segoe UI" panose="020B0502040204020203" pitchFamily="34" charset="0"/>
              </a:rPr>
              <a:t> </a:t>
            </a:r>
            <a:r>
              <a:rPr lang="en-US" altLang="ko-KR" dirty="0" err="1">
                <a:solidFill>
                  <a:srgbClr val="161616"/>
                </a:solidFill>
                <a:latin typeface="Segoe UI" panose="020B0502040204020203" pitchFamily="34" charset="0"/>
              </a:rPr>
              <a:t>x,y,z</a:t>
            </a:r>
            <a:r>
              <a:rPr lang="en-US" altLang="ko-KR" dirty="0">
                <a:solidFill>
                  <a:srgbClr val="161616"/>
                </a:solidFill>
                <a:latin typeface="Segoe UI" panose="020B0502040204020203" pitchFamily="34" charset="0"/>
              </a:rPr>
              <a:t> </a:t>
            </a:r>
            <a:r>
              <a:rPr lang="ko-KR" altLang="en-US" dirty="0">
                <a:solidFill>
                  <a:srgbClr val="161616"/>
                </a:solidFill>
                <a:latin typeface="Segoe UI" panose="020B0502040204020203" pitchFamily="34" charset="0"/>
              </a:rPr>
              <a:t>좌표</a:t>
            </a:r>
            <a:r>
              <a:rPr lang="en-US" altLang="ko-KR" dirty="0">
                <a:solidFill>
                  <a:srgbClr val="161616"/>
                </a:solidFill>
                <a:latin typeface="Segoe UI" panose="020B0502040204020203" pitchFamily="34" charset="0"/>
              </a:rPr>
              <a:t> </a:t>
            </a:r>
            <a:r>
              <a:rPr lang="ko-KR" altLang="en-US" dirty="0">
                <a:solidFill>
                  <a:srgbClr val="161616"/>
                </a:solidFill>
                <a:latin typeface="Segoe UI" panose="020B0502040204020203" pitchFamily="34" charset="0"/>
              </a:rPr>
              <a:t> </a:t>
            </a:r>
            <a:endParaRPr lang="en-US" altLang="ko-KR" b="0" i="0" dirty="0">
              <a:solidFill>
                <a:srgbClr val="161616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15A6DBE-5A90-9B34-9C7A-7CF28246FCC4}"/>
              </a:ext>
            </a:extLst>
          </p:cNvPr>
          <p:cNvSpPr txBox="1"/>
          <p:nvPr/>
        </p:nvSpPr>
        <p:spPr>
          <a:xfrm>
            <a:off x="2561228" y="6012010"/>
            <a:ext cx="22226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161616"/>
                </a:solidFill>
                <a:latin typeface="Segoe UI" panose="020B0502040204020203" pitchFamily="34" charset="0"/>
              </a:rPr>
              <a:t> </a:t>
            </a:r>
            <a:r>
              <a:rPr lang="en-US" altLang="ko-KR" dirty="0" err="1">
                <a:solidFill>
                  <a:srgbClr val="161616"/>
                </a:solidFill>
                <a:latin typeface="Segoe UI" panose="020B0502040204020203" pitchFamily="34" charset="0"/>
              </a:rPr>
              <a:t>u,v</a:t>
            </a:r>
            <a:r>
              <a:rPr lang="en-US" altLang="ko-KR" dirty="0">
                <a:solidFill>
                  <a:srgbClr val="161616"/>
                </a:solidFill>
                <a:latin typeface="Segoe UI" panose="020B0502040204020203" pitchFamily="34" charset="0"/>
              </a:rPr>
              <a:t> </a:t>
            </a:r>
            <a:r>
              <a:rPr lang="ko-KR" altLang="en-US" dirty="0">
                <a:solidFill>
                  <a:srgbClr val="161616"/>
                </a:solidFill>
                <a:latin typeface="Segoe UI" panose="020B0502040204020203" pitchFamily="34" charset="0"/>
              </a:rPr>
              <a:t>좌표</a:t>
            </a:r>
            <a:r>
              <a:rPr lang="en-US" altLang="ko-KR" dirty="0">
                <a:solidFill>
                  <a:srgbClr val="161616"/>
                </a:solidFill>
                <a:latin typeface="Segoe UI" panose="020B0502040204020203" pitchFamily="34" charset="0"/>
              </a:rPr>
              <a:t> </a:t>
            </a:r>
            <a:r>
              <a:rPr lang="ko-KR" altLang="en-US" dirty="0">
                <a:solidFill>
                  <a:srgbClr val="161616"/>
                </a:solidFill>
                <a:latin typeface="Segoe UI" panose="020B0502040204020203" pitchFamily="34" charset="0"/>
              </a:rPr>
              <a:t> </a:t>
            </a:r>
            <a:endParaRPr lang="en-US" altLang="ko-KR" b="0" i="0" dirty="0">
              <a:solidFill>
                <a:srgbClr val="161616"/>
              </a:solidFill>
              <a:effectLst/>
              <a:latin typeface="Segoe UI" panose="020B0502040204020203" pitchFamily="34" charset="0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2CA52B98-43F3-9E17-66EA-63DEAA5E4F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22794" y="2648460"/>
            <a:ext cx="1857776" cy="185777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FFC85A7-8C5A-E2D0-25A3-936EB74D329D}"/>
              </a:ext>
            </a:extLst>
          </p:cNvPr>
          <p:cNvSpPr txBox="1"/>
          <p:nvPr/>
        </p:nvSpPr>
        <p:spPr>
          <a:xfrm>
            <a:off x="287780" y="6012010"/>
            <a:ext cx="22226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161616"/>
                </a:solidFill>
                <a:latin typeface="Segoe UI" panose="020B0502040204020203" pitchFamily="34" charset="0"/>
              </a:rPr>
              <a:t> 1</a:t>
            </a:r>
            <a:r>
              <a:rPr lang="ko-KR" altLang="en-US" dirty="0">
                <a:solidFill>
                  <a:srgbClr val="161616"/>
                </a:solidFill>
                <a:latin typeface="Segoe UI" panose="020B0502040204020203" pitchFamily="34" charset="0"/>
              </a:rPr>
              <a:t>차원</a:t>
            </a:r>
            <a:endParaRPr lang="en-US" altLang="ko-KR" b="0" i="0" dirty="0">
              <a:solidFill>
                <a:srgbClr val="161616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DFD4105-73D9-27E9-33A8-7937C0D19EFE}"/>
              </a:ext>
            </a:extLst>
          </p:cNvPr>
          <p:cNvSpPr txBox="1"/>
          <p:nvPr/>
        </p:nvSpPr>
        <p:spPr>
          <a:xfrm>
            <a:off x="6564494" y="1690167"/>
            <a:ext cx="16001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DDS </a:t>
            </a:r>
            <a:r>
              <a:rPr lang="ko-KR" altLang="en-US" sz="1100" dirty="0"/>
              <a:t>파일 포맷만 지원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EC39F6C-11F0-B4A5-057B-5AAA66B64F0B}"/>
              </a:ext>
            </a:extLst>
          </p:cNvPr>
          <p:cNvSpPr txBox="1"/>
          <p:nvPr/>
        </p:nvSpPr>
        <p:spPr>
          <a:xfrm>
            <a:off x="9809464" y="1698429"/>
            <a:ext cx="16001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DDS </a:t>
            </a:r>
            <a:r>
              <a:rPr lang="ko-KR" altLang="en-US" sz="1100" dirty="0"/>
              <a:t>파일 포맷만 지원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D806711-9B32-FDFA-8D32-90261712BEC9}"/>
              </a:ext>
            </a:extLst>
          </p:cNvPr>
          <p:cNvSpPr txBox="1"/>
          <p:nvPr/>
        </p:nvSpPr>
        <p:spPr>
          <a:xfrm>
            <a:off x="3183773" y="1693649"/>
            <a:ext cx="170431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DDS , TGA, PNG,BMP …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22243413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A21AB0-D7E5-D095-2608-9CA3E16E5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DDS(</a:t>
            </a:r>
            <a:r>
              <a:rPr lang="en-US" altLang="ko-KR" dirty="0" err="1"/>
              <a:t>DirectDrawSurface</a:t>
            </a:r>
            <a:r>
              <a:rPr lang="en-US" altLang="ko-KR" dirty="0"/>
              <a:t>) </a:t>
            </a:r>
            <a:r>
              <a:rPr lang="ko-KR" altLang="en-US" dirty="0"/>
              <a:t>포맷 특징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11B62-936A-C3DD-F679-2F3D73F3C323}"/>
              </a:ext>
            </a:extLst>
          </p:cNvPr>
          <p:cNvSpPr txBox="1"/>
          <p:nvPr/>
        </p:nvSpPr>
        <p:spPr>
          <a:xfrm>
            <a:off x="276045" y="1690688"/>
            <a:ext cx="1191595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/>
              <a:t>Mipmap </a:t>
            </a:r>
            <a:r>
              <a:rPr lang="ko-KR" altLang="en-US" dirty="0"/>
              <a:t>자체저장 </a:t>
            </a:r>
            <a:r>
              <a:rPr lang="en-US" altLang="ko-KR" dirty="0"/>
              <a:t>(Texture</a:t>
            </a:r>
            <a:r>
              <a:rPr lang="ko-KR" altLang="en-US" dirty="0"/>
              <a:t>의 </a:t>
            </a:r>
            <a:r>
              <a:rPr lang="en-US" altLang="ko-KR" dirty="0"/>
              <a:t>LOD)  - </a:t>
            </a:r>
            <a:r>
              <a:rPr lang="ko-KR" altLang="en-US" dirty="0"/>
              <a:t>낮은 해상도 </a:t>
            </a:r>
            <a:r>
              <a:rPr lang="en-US" altLang="ko-KR" dirty="0"/>
              <a:t>Level</a:t>
            </a:r>
            <a:r>
              <a:rPr lang="ko-KR" altLang="en-US" dirty="0"/>
              <a:t>을 </a:t>
            </a:r>
            <a:r>
              <a:rPr lang="en-US" altLang="ko-KR" dirty="0"/>
              <a:t>Sampling </a:t>
            </a:r>
            <a:r>
              <a:rPr lang="ko-KR" altLang="en-US" dirty="0"/>
              <a:t>하면 </a:t>
            </a:r>
            <a:r>
              <a:rPr lang="en-US" altLang="ko-KR" dirty="0"/>
              <a:t>GPU </a:t>
            </a:r>
            <a:r>
              <a:rPr lang="ko-KR" altLang="en-US" dirty="0"/>
              <a:t>텍스처 캐시 히트율이 올라감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GPU</a:t>
            </a:r>
            <a:r>
              <a:rPr lang="ko-KR" altLang="en-US" dirty="0"/>
              <a:t>가 </a:t>
            </a:r>
            <a:r>
              <a:rPr lang="en-US" altLang="ko-KR" dirty="0"/>
              <a:t>Video RAM</a:t>
            </a:r>
            <a:r>
              <a:rPr lang="ko-KR" altLang="en-US" dirty="0"/>
              <a:t>의 압축된 텍스처를 직접 해제할 수 있는 압축형식</a:t>
            </a:r>
            <a:endParaRPr lang="en-US" altLang="ko-KR" dirty="0"/>
          </a:p>
          <a:p>
            <a:r>
              <a:rPr lang="en-US" altLang="ko-KR" dirty="0"/>
              <a:t>3.  HLSL </a:t>
            </a:r>
            <a:r>
              <a:rPr lang="en-US" altLang="ko-KR" dirty="0" err="1"/>
              <a:t>TextureCube</a:t>
            </a:r>
            <a:r>
              <a:rPr lang="en-US" altLang="ko-KR" dirty="0"/>
              <a:t> </a:t>
            </a:r>
            <a:r>
              <a:rPr lang="ko-KR" altLang="en-US" dirty="0"/>
              <a:t>지원</a:t>
            </a:r>
            <a:endParaRPr lang="en-US" altLang="ko-KR" dirty="0"/>
          </a:p>
          <a:p>
            <a:pPr marL="342900" indent="-342900">
              <a:buAutoNum type="arabicPeriod" startAt="4"/>
            </a:pPr>
            <a:r>
              <a:rPr lang="en-US" altLang="ko-KR" dirty="0"/>
              <a:t>HLSL Texture3D </a:t>
            </a:r>
            <a:r>
              <a:rPr lang="ko-KR" altLang="en-US" dirty="0"/>
              <a:t>지원 </a:t>
            </a:r>
            <a:endParaRPr lang="en-US" altLang="ko-KR" dirty="0"/>
          </a:p>
          <a:p>
            <a:pPr marL="342900" indent="-342900">
              <a:buAutoNum type="arabicPeriod"/>
            </a:pPr>
            <a:endParaRPr lang="ko-KR" altLang="en-US" dirty="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12FF1A84-F8E1-7E83-5FE8-3956AD3076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9374" y="3703032"/>
            <a:ext cx="3511281" cy="2677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27FCD0F-9F83-5E5C-4C95-173B9BC544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354" y="3703032"/>
            <a:ext cx="4530397" cy="2819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623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B895FE-C1FF-FCD7-1084-76159C3367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SamplerState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1B884B-EEF1-9C1C-BE64-EE2D4BF812A4}"/>
              </a:ext>
            </a:extLst>
          </p:cNvPr>
          <p:cNvSpPr txBox="1"/>
          <p:nvPr/>
        </p:nvSpPr>
        <p:spPr>
          <a:xfrm>
            <a:off x="690113" y="1621766"/>
            <a:ext cx="4256293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샘플링 하는 여러가지 옵션을 설정한다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342900" indent="-342900">
              <a:buAutoNum type="alphaLcPeriod"/>
            </a:pPr>
            <a:r>
              <a:rPr lang="ko-KR" altLang="en-US" dirty="0" err="1"/>
              <a:t>어드레싱</a:t>
            </a:r>
            <a:r>
              <a:rPr lang="ko-KR" altLang="en-US" dirty="0"/>
              <a:t> 모드</a:t>
            </a:r>
            <a:endParaRPr lang="en-US" altLang="ko-KR" dirty="0"/>
          </a:p>
          <a:p>
            <a:pPr marL="342900" indent="-342900">
              <a:buAutoNum type="alphaLcPeriod"/>
            </a:pPr>
            <a:endParaRPr lang="en-US" altLang="ko-KR" dirty="0"/>
          </a:p>
          <a:p>
            <a:pPr marL="342900" indent="-342900">
              <a:buAutoNum type="alphaLcPeriod"/>
            </a:pPr>
            <a:r>
              <a:rPr lang="ko-KR" altLang="en-US" dirty="0"/>
              <a:t>필터링</a:t>
            </a:r>
            <a:endParaRPr lang="en-US" altLang="ko-KR" dirty="0"/>
          </a:p>
          <a:p>
            <a:pPr marL="342900" indent="-342900">
              <a:buAutoNum type="alphaLcPeriod"/>
            </a:pPr>
            <a:endParaRPr lang="en-US" altLang="ko-KR" dirty="0"/>
          </a:p>
          <a:p>
            <a:pPr marL="342900" indent="-342900">
              <a:buAutoNum type="alphaLcPeriod"/>
            </a:pPr>
            <a:r>
              <a:rPr lang="ko-KR" altLang="en-US" dirty="0"/>
              <a:t>확대</a:t>
            </a:r>
            <a:endParaRPr lang="en-US" altLang="ko-KR" dirty="0"/>
          </a:p>
          <a:p>
            <a:pPr marL="342900" indent="-342900">
              <a:buAutoNum type="alphaLcPeriod"/>
            </a:pPr>
            <a:endParaRPr lang="en-US" altLang="ko-KR" dirty="0"/>
          </a:p>
          <a:p>
            <a:pPr marL="342900" indent="-342900">
              <a:buAutoNum type="alphaLcPeriod"/>
            </a:pPr>
            <a:r>
              <a:rPr lang="ko-KR" altLang="en-US" dirty="0"/>
              <a:t>축소</a:t>
            </a:r>
            <a:endParaRPr lang="en-US" altLang="ko-KR" dirty="0"/>
          </a:p>
          <a:p>
            <a:pPr marL="342900" indent="-342900">
              <a:buAutoNum type="alphaLcPeriod"/>
            </a:pPr>
            <a:endParaRPr lang="en-US" altLang="ko-KR" dirty="0"/>
          </a:p>
          <a:p>
            <a:pPr marL="342900" indent="-342900">
              <a:buAutoNum type="alphaLcPeriod"/>
            </a:pPr>
            <a:r>
              <a:rPr lang="ko-KR" altLang="en-US" dirty="0" err="1"/>
              <a:t>밉매핑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389401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5C9B82-F2CD-DC88-2740-7437C254A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객체 생성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586E4DB-A5F4-C94B-E5D7-5761D5797AD5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8390832" y="2828676"/>
            <a:ext cx="3487017" cy="15948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6FA6DDC-EBE3-7D86-559D-F6BE1C33AAEB}"/>
              </a:ext>
            </a:extLst>
          </p:cNvPr>
          <p:cNvSpPr txBox="1"/>
          <p:nvPr/>
        </p:nvSpPr>
        <p:spPr>
          <a:xfrm>
            <a:off x="584706" y="3238267"/>
            <a:ext cx="32164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#include &lt;</a:t>
            </a:r>
            <a:r>
              <a:rPr lang="en-US" altLang="ko-KR" sz="1000" dirty="0" err="1"/>
              <a:t>Directxtk</a:t>
            </a:r>
            <a:r>
              <a:rPr lang="en-US" altLang="ko-KR" sz="1000" dirty="0"/>
              <a:t>/</a:t>
            </a:r>
            <a:r>
              <a:rPr lang="en-US" altLang="ko-KR" sz="1000" dirty="0" err="1"/>
              <a:t>DDSTextureLoader.h</a:t>
            </a:r>
            <a:r>
              <a:rPr lang="en-US" altLang="ko-KR" sz="1000" dirty="0"/>
              <a:t>&gt;</a:t>
            </a:r>
          </a:p>
          <a:p>
            <a:r>
              <a:rPr lang="en-US" altLang="ko-KR" sz="1000" dirty="0"/>
              <a:t>#include &lt;</a:t>
            </a:r>
            <a:r>
              <a:rPr lang="en-US" altLang="ko-KR" sz="1000" dirty="0" err="1"/>
              <a:t>Directxtk</a:t>
            </a:r>
            <a:r>
              <a:rPr lang="en-US" altLang="ko-KR" sz="1000" dirty="0"/>
              <a:t>/</a:t>
            </a:r>
            <a:r>
              <a:rPr lang="en-US" altLang="ko-KR" sz="1000" dirty="0" err="1"/>
              <a:t>WICTextureLoader.h</a:t>
            </a:r>
            <a:r>
              <a:rPr lang="en-US" altLang="ko-KR" sz="1000" dirty="0"/>
              <a:t>&gt; </a:t>
            </a:r>
          </a:p>
          <a:p>
            <a:r>
              <a:rPr lang="en-US" altLang="ko-KR" sz="1400" dirty="0"/>
              <a:t>DirectX::</a:t>
            </a:r>
            <a:r>
              <a:rPr lang="en-US" altLang="ko-KR" sz="1400" b="1" dirty="0" err="1">
                <a:solidFill>
                  <a:srgbClr val="0070C0"/>
                </a:solidFill>
              </a:rPr>
              <a:t>CreateWICTextureFromFile</a:t>
            </a:r>
            <a:r>
              <a:rPr lang="en-US" altLang="ko-KR" sz="1400" b="1" dirty="0">
                <a:solidFill>
                  <a:srgbClr val="0070C0"/>
                </a:solidFill>
              </a:rPr>
              <a:t>()</a:t>
            </a:r>
          </a:p>
          <a:p>
            <a:r>
              <a:rPr lang="en-US" altLang="ko-KR" sz="1400" dirty="0"/>
              <a:t>DirectX::</a:t>
            </a:r>
            <a:r>
              <a:rPr lang="en-US" altLang="ko-KR" sz="1400" b="1" dirty="0" err="1">
                <a:solidFill>
                  <a:srgbClr val="0070C0"/>
                </a:solidFill>
              </a:rPr>
              <a:t>CreateDDSTextureFromFile</a:t>
            </a:r>
            <a:r>
              <a:rPr lang="en-US" altLang="ko-KR" sz="1400" b="1" dirty="0">
                <a:solidFill>
                  <a:srgbClr val="0070C0"/>
                </a:solidFill>
              </a:rPr>
              <a:t>()</a:t>
            </a:r>
            <a:endParaRPr lang="ko-KR" altLang="en-US" sz="1400" b="1" dirty="0">
              <a:solidFill>
                <a:srgbClr val="0070C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B39E7D-0558-1A10-A0A4-813CFC6DA8C9}"/>
              </a:ext>
            </a:extLst>
          </p:cNvPr>
          <p:cNvSpPr txBox="1"/>
          <p:nvPr/>
        </p:nvSpPr>
        <p:spPr>
          <a:xfrm>
            <a:off x="503168" y="1550445"/>
            <a:ext cx="94829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ShaderResourceView</a:t>
            </a:r>
            <a:r>
              <a:rPr lang="en-US" altLang="ko-KR" dirty="0"/>
              <a:t> : Direct3D </a:t>
            </a:r>
            <a:r>
              <a:rPr lang="ko-KR" altLang="en-US" dirty="0"/>
              <a:t>자원</a:t>
            </a:r>
            <a:r>
              <a:rPr lang="en-US" altLang="ko-KR" dirty="0"/>
              <a:t>(</a:t>
            </a:r>
            <a:r>
              <a:rPr lang="ko-KR" altLang="en-US" dirty="0"/>
              <a:t>텍스처</a:t>
            </a:r>
            <a:r>
              <a:rPr lang="en-US" altLang="ko-KR" dirty="0"/>
              <a:t>)</a:t>
            </a:r>
            <a:r>
              <a:rPr lang="ko-KR" altLang="en-US" dirty="0"/>
              <a:t>를 </a:t>
            </a:r>
            <a:r>
              <a:rPr lang="ko-KR" altLang="en-US" dirty="0" err="1"/>
              <a:t>쉐이더에</a:t>
            </a:r>
            <a:r>
              <a:rPr lang="ko-KR" altLang="en-US" dirty="0"/>
              <a:t> 연결하여 사용할 때 필요한 객체</a:t>
            </a:r>
            <a:endParaRPr lang="en-US" altLang="ko-KR" dirty="0"/>
          </a:p>
          <a:p>
            <a:r>
              <a:rPr lang="en-US" altLang="ko-KR" dirty="0" err="1"/>
              <a:t>SamplerState</a:t>
            </a:r>
            <a:r>
              <a:rPr lang="en-US" altLang="ko-KR" dirty="0"/>
              <a:t>: </a:t>
            </a:r>
            <a:r>
              <a:rPr lang="ko-KR" altLang="en-US" dirty="0" err="1"/>
              <a:t>쉐이더에서</a:t>
            </a:r>
            <a:r>
              <a:rPr lang="ko-KR" altLang="en-US" dirty="0"/>
              <a:t> 텍스처를 </a:t>
            </a:r>
            <a:r>
              <a:rPr lang="ko-KR" altLang="en-US" dirty="0" err="1"/>
              <a:t>샘플링하는</a:t>
            </a:r>
            <a:r>
              <a:rPr lang="ko-KR" altLang="en-US" dirty="0"/>
              <a:t> 방법을 설정하는</a:t>
            </a:r>
            <a:r>
              <a:rPr lang="en-US" altLang="ko-KR" dirty="0"/>
              <a:t> </a:t>
            </a:r>
            <a:r>
              <a:rPr lang="ko-KR" altLang="en-US" dirty="0"/>
              <a:t>객체 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423D806-484C-8717-0553-81B9E2B59C2A}"/>
              </a:ext>
            </a:extLst>
          </p:cNvPr>
          <p:cNvSpPr/>
          <p:nvPr/>
        </p:nvSpPr>
        <p:spPr>
          <a:xfrm>
            <a:off x="4550320" y="3328512"/>
            <a:ext cx="2586770" cy="5952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ID3D11ShaderResourceView</a:t>
            </a:r>
            <a:endParaRPr lang="ko-KR" altLang="en-US" sz="1400" dirty="0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1F5BBCEB-131D-4751-254C-0A19B5003BEE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3801170" y="3653766"/>
            <a:ext cx="567630" cy="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835633DB-77F2-A96A-ABD6-5A145DC5884A}"/>
              </a:ext>
            </a:extLst>
          </p:cNvPr>
          <p:cNvCxnSpPr>
            <a:cxnSpLocks/>
            <a:stCxn id="9" idx="3"/>
            <a:endCxn id="5" idx="1"/>
          </p:cNvCxnSpPr>
          <p:nvPr/>
        </p:nvCxnSpPr>
        <p:spPr>
          <a:xfrm flipV="1">
            <a:off x="7137090" y="3626123"/>
            <a:ext cx="1253742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09B3E6CE-EE8F-8390-97A3-C9BB5D69884A}"/>
              </a:ext>
            </a:extLst>
          </p:cNvPr>
          <p:cNvSpPr txBox="1"/>
          <p:nvPr/>
        </p:nvSpPr>
        <p:spPr>
          <a:xfrm>
            <a:off x="4450402" y="4014680"/>
            <a:ext cx="33554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SRV </a:t>
            </a:r>
            <a:r>
              <a:rPr lang="ko-KR" altLang="en-US" sz="1400" dirty="0"/>
              <a:t>와 텍스처를 생성하고 </a:t>
            </a:r>
            <a:r>
              <a:rPr lang="en-US" altLang="ko-KR" sz="1400" dirty="0"/>
              <a:t>SRV</a:t>
            </a:r>
            <a:r>
              <a:rPr lang="ko-KR" altLang="en-US" sz="1400" dirty="0"/>
              <a:t>가 참조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9C0647D-137B-77E9-ADB2-7D689C04E624}"/>
              </a:ext>
            </a:extLst>
          </p:cNvPr>
          <p:cNvSpPr txBox="1"/>
          <p:nvPr/>
        </p:nvSpPr>
        <p:spPr>
          <a:xfrm>
            <a:off x="330201" y="5190235"/>
            <a:ext cx="33145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Device::</a:t>
            </a:r>
            <a:r>
              <a:rPr lang="ko-KR" altLang="en-US" b="1" dirty="0" err="1">
                <a:solidFill>
                  <a:srgbClr val="00B050"/>
                </a:solidFill>
              </a:rPr>
              <a:t>CreateSamplerState</a:t>
            </a:r>
            <a:r>
              <a:rPr lang="en-US" altLang="ko-KR" b="1" dirty="0">
                <a:solidFill>
                  <a:srgbClr val="00B050"/>
                </a:solidFill>
              </a:rPr>
              <a:t>()</a:t>
            </a:r>
            <a:endParaRPr lang="ko-KR" altLang="en-US" b="1" dirty="0">
              <a:solidFill>
                <a:srgbClr val="00B050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B7F31DE-1179-03A1-FDF5-A76EF015C467}"/>
              </a:ext>
            </a:extLst>
          </p:cNvPr>
          <p:cNvSpPr/>
          <p:nvPr/>
        </p:nvSpPr>
        <p:spPr>
          <a:xfrm>
            <a:off x="4550320" y="5106580"/>
            <a:ext cx="2586770" cy="5952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ID3D11SamplerState</a:t>
            </a:r>
            <a:endParaRPr lang="ko-KR" altLang="en-US" sz="1400" dirty="0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59E19F2F-AE21-531C-985C-6198D11AD9F0}"/>
              </a:ext>
            </a:extLst>
          </p:cNvPr>
          <p:cNvCxnSpPr>
            <a:cxnSpLocks/>
          </p:cNvCxnSpPr>
          <p:nvPr/>
        </p:nvCxnSpPr>
        <p:spPr>
          <a:xfrm flipV="1">
            <a:off x="3756325" y="5381935"/>
            <a:ext cx="612475" cy="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51892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629617-AAE0-A1D9-A18B-CBB4B6E3FD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셰이더</a:t>
            </a:r>
            <a:r>
              <a:rPr lang="ko-KR" altLang="en-US" dirty="0"/>
              <a:t> 연결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BB1FFF0-984F-4661-4191-BA8891A525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6312" y="5857003"/>
            <a:ext cx="8110098" cy="446806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ACC52E7E-07FA-9BC9-BC9C-1318E948E4F0}"/>
              </a:ext>
            </a:extLst>
          </p:cNvPr>
          <p:cNvSpPr/>
          <p:nvPr/>
        </p:nvSpPr>
        <p:spPr>
          <a:xfrm>
            <a:off x="2615387" y="5814977"/>
            <a:ext cx="632435" cy="529986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IA</a:t>
            </a:r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F7F00BE-3344-A00E-F541-F1DAFF61EE94}"/>
              </a:ext>
            </a:extLst>
          </p:cNvPr>
          <p:cNvSpPr/>
          <p:nvPr/>
        </p:nvSpPr>
        <p:spPr>
          <a:xfrm>
            <a:off x="3577257" y="5814977"/>
            <a:ext cx="632435" cy="529986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VS</a:t>
            </a:r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F1E8849-7612-85CB-22F1-46285A791A37}"/>
              </a:ext>
            </a:extLst>
          </p:cNvPr>
          <p:cNvSpPr/>
          <p:nvPr/>
        </p:nvSpPr>
        <p:spPr>
          <a:xfrm>
            <a:off x="6787825" y="5814977"/>
            <a:ext cx="632435" cy="529986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PS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127999D-6F13-5E20-9669-2F9526609BE2}"/>
              </a:ext>
            </a:extLst>
          </p:cNvPr>
          <p:cNvSpPr/>
          <p:nvPr/>
        </p:nvSpPr>
        <p:spPr>
          <a:xfrm>
            <a:off x="7734481" y="5814977"/>
            <a:ext cx="632435" cy="52998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OM</a:t>
            </a:r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865196F-6436-8C50-1E3C-11A17A639058}"/>
              </a:ext>
            </a:extLst>
          </p:cNvPr>
          <p:cNvSpPr/>
          <p:nvPr/>
        </p:nvSpPr>
        <p:spPr>
          <a:xfrm>
            <a:off x="5788035" y="5814977"/>
            <a:ext cx="632435" cy="529986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RS</a:t>
            </a:r>
            <a:endParaRPr lang="ko-KR" altLang="en-US" dirty="0"/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6E14CE9F-23E0-EF57-A7FF-9325EE354D41}"/>
              </a:ext>
            </a:extLst>
          </p:cNvPr>
          <p:cNvCxnSpPr>
            <a:endCxn id="13" idx="1"/>
          </p:cNvCxnSpPr>
          <p:nvPr/>
        </p:nvCxnSpPr>
        <p:spPr>
          <a:xfrm>
            <a:off x="3247822" y="6076155"/>
            <a:ext cx="329435" cy="381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EDD17116-239F-CD4C-9A49-71245A38662A}"/>
              </a:ext>
            </a:extLst>
          </p:cNvPr>
          <p:cNvCxnSpPr>
            <a:cxnSpLocks/>
            <a:stCxn id="13" idx="3"/>
            <a:endCxn id="26" idx="1"/>
          </p:cNvCxnSpPr>
          <p:nvPr/>
        </p:nvCxnSpPr>
        <p:spPr>
          <a:xfrm>
            <a:off x="4209692" y="6079970"/>
            <a:ext cx="397775" cy="410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7DDE565C-F1A8-C2D3-B027-14DCF4BF7232}"/>
              </a:ext>
            </a:extLst>
          </p:cNvPr>
          <p:cNvCxnSpPr>
            <a:cxnSpLocks/>
            <a:stCxn id="16" idx="3"/>
            <a:endCxn id="14" idx="1"/>
          </p:cNvCxnSpPr>
          <p:nvPr/>
        </p:nvCxnSpPr>
        <p:spPr>
          <a:xfrm>
            <a:off x="6420470" y="6079970"/>
            <a:ext cx="36735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13C86FF9-8DD7-3008-1049-F6FC9D39361A}"/>
              </a:ext>
            </a:extLst>
          </p:cNvPr>
          <p:cNvCxnSpPr>
            <a:cxnSpLocks/>
            <a:stCxn id="14" idx="3"/>
            <a:endCxn id="15" idx="1"/>
          </p:cNvCxnSpPr>
          <p:nvPr/>
        </p:nvCxnSpPr>
        <p:spPr>
          <a:xfrm>
            <a:off x="7420260" y="6079970"/>
            <a:ext cx="31422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8596DD6A-EA8F-00A5-EC90-B7634D1C45CC}"/>
              </a:ext>
            </a:extLst>
          </p:cNvPr>
          <p:cNvSpPr txBox="1"/>
          <p:nvPr/>
        </p:nvSpPr>
        <p:spPr>
          <a:xfrm>
            <a:off x="6185708" y="4624314"/>
            <a:ext cx="195816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/>
              <a:t>PixelShader</a:t>
            </a:r>
          </a:p>
          <a:p>
            <a:pPr algn="ctr"/>
            <a:r>
              <a:rPr lang="en-US" altLang="ko-KR" sz="1400" b="1" dirty="0" err="1">
                <a:solidFill>
                  <a:srgbClr val="0070C0"/>
                </a:solidFill>
              </a:rPr>
              <a:t>ShaderResourceView</a:t>
            </a:r>
            <a:endParaRPr lang="en-US" altLang="ko-KR" sz="1400" b="1" dirty="0">
              <a:solidFill>
                <a:srgbClr val="0070C0"/>
              </a:solidFill>
            </a:endParaRPr>
          </a:p>
          <a:p>
            <a:pPr algn="ctr"/>
            <a:r>
              <a:rPr lang="en-US" altLang="ko-KR" sz="1400" b="1" dirty="0" err="1">
                <a:solidFill>
                  <a:srgbClr val="00B050"/>
                </a:solidFill>
              </a:rPr>
              <a:t>SamplerState</a:t>
            </a:r>
            <a:endParaRPr lang="en-US" altLang="ko-KR" sz="1400" b="1" dirty="0">
              <a:solidFill>
                <a:srgbClr val="00B050"/>
              </a:solidFill>
            </a:endParaRPr>
          </a:p>
          <a:p>
            <a:pPr algn="ctr"/>
            <a:r>
              <a:rPr lang="en-US" altLang="ko-KR" sz="1400" dirty="0" err="1"/>
              <a:t>ConstanBuffer</a:t>
            </a:r>
            <a:endParaRPr lang="en-US" altLang="ko-KR" sz="1400" dirty="0"/>
          </a:p>
          <a:p>
            <a:pPr algn="ctr"/>
            <a:endParaRPr lang="ko-KR" altLang="en-US" sz="8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2B49B9E-AA98-575A-597B-221D1EA0B989}"/>
              </a:ext>
            </a:extLst>
          </p:cNvPr>
          <p:cNvSpPr/>
          <p:nvPr/>
        </p:nvSpPr>
        <p:spPr>
          <a:xfrm>
            <a:off x="4607467" y="5903338"/>
            <a:ext cx="719618" cy="361467"/>
          </a:xfrm>
          <a:prstGeom prst="rect">
            <a:avLst/>
          </a:prstGeom>
          <a:noFill/>
          <a:ln>
            <a:prstDash val="dash"/>
            <a:extLst>
              <a:ext uri="{C807C97D-BFC1-408E-A445-0C87EB9F89A2}">
                <ask:lineSketchStyleProps xmlns="" xmlns:ask="http://schemas.microsoft.com/office/drawing/2018/sketchyshapes" sd="1166495805">
                  <a:custGeom>
                    <a:avLst/>
                    <a:gdLst>
                      <a:gd name="connsiteX0" fmla="*/ 0 w 2422772"/>
                      <a:gd name="connsiteY0" fmla="*/ 0 h 619943"/>
                      <a:gd name="connsiteX1" fmla="*/ 411871 w 2422772"/>
                      <a:gd name="connsiteY1" fmla="*/ 0 h 619943"/>
                      <a:gd name="connsiteX2" fmla="*/ 823742 w 2422772"/>
                      <a:gd name="connsiteY2" fmla="*/ 0 h 619943"/>
                      <a:gd name="connsiteX3" fmla="*/ 1235614 w 2422772"/>
                      <a:gd name="connsiteY3" fmla="*/ 0 h 619943"/>
                      <a:gd name="connsiteX4" fmla="*/ 1768624 w 2422772"/>
                      <a:gd name="connsiteY4" fmla="*/ 0 h 619943"/>
                      <a:gd name="connsiteX5" fmla="*/ 2422772 w 2422772"/>
                      <a:gd name="connsiteY5" fmla="*/ 0 h 619943"/>
                      <a:gd name="connsiteX6" fmla="*/ 2422772 w 2422772"/>
                      <a:gd name="connsiteY6" fmla="*/ 291373 h 619943"/>
                      <a:gd name="connsiteX7" fmla="*/ 2422772 w 2422772"/>
                      <a:gd name="connsiteY7" fmla="*/ 619943 h 619943"/>
                      <a:gd name="connsiteX8" fmla="*/ 1913990 w 2422772"/>
                      <a:gd name="connsiteY8" fmla="*/ 619943 h 619943"/>
                      <a:gd name="connsiteX9" fmla="*/ 1502119 w 2422772"/>
                      <a:gd name="connsiteY9" fmla="*/ 619943 h 619943"/>
                      <a:gd name="connsiteX10" fmla="*/ 1041792 w 2422772"/>
                      <a:gd name="connsiteY10" fmla="*/ 619943 h 619943"/>
                      <a:gd name="connsiteX11" fmla="*/ 605693 w 2422772"/>
                      <a:gd name="connsiteY11" fmla="*/ 619943 h 619943"/>
                      <a:gd name="connsiteX12" fmla="*/ 0 w 2422772"/>
                      <a:gd name="connsiteY12" fmla="*/ 619943 h 619943"/>
                      <a:gd name="connsiteX13" fmla="*/ 0 w 2422772"/>
                      <a:gd name="connsiteY13" fmla="*/ 328570 h 619943"/>
                      <a:gd name="connsiteX14" fmla="*/ 0 w 2422772"/>
                      <a:gd name="connsiteY14" fmla="*/ 0 h 6199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422772" h="619943" extrusionOk="0">
                        <a:moveTo>
                          <a:pt x="0" y="0"/>
                        </a:moveTo>
                        <a:cubicBezTo>
                          <a:pt x="94532" y="-2392"/>
                          <a:pt x="234570" y="14366"/>
                          <a:pt x="411871" y="0"/>
                        </a:cubicBezTo>
                        <a:cubicBezTo>
                          <a:pt x="589172" y="-14366"/>
                          <a:pt x="687037" y="6588"/>
                          <a:pt x="823742" y="0"/>
                        </a:cubicBezTo>
                        <a:cubicBezTo>
                          <a:pt x="960447" y="-6588"/>
                          <a:pt x="1112929" y="12207"/>
                          <a:pt x="1235614" y="0"/>
                        </a:cubicBezTo>
                        <a:cubicBezTo>
                          <a:pt x="1358299" y="-12207"/>
                          <a:pt x="1529833" y="11709"/>
                          <a:pt x="1768624" y="0"/>
                        </a:cubicBezTo>
                        <a:cubicBezTo>
                          <a:pt x="2007415" y="-11709"/>
                          <a:pt x="2281152" y="21909"/>
                          <a:pt x="2422772" y="0"/>
                        </a:cubicBezTo>
                        <a:cubicBezTo>
                          <a:pt x="2447242" y="138576"/>
                          <a:pt x="2392425" y="224023"/>
                          <a:pt x="2422772" y="291373"/>
                        </a:cubicBezTo>
                        <a:cubicBezTo>
                          <a:pt x="2453119" y="358723"/>
                          <a:pt x="2397550" y="545982"/>
                          <a:pt x="2422772" y="619943"/>
                        </a:cubicBezTo>
                        <a:cubicBezTo>
                          <a:pt x="2277543" y="646371"/>
                          <a:pt x="2030920" y="588880"/>
                          <a:pt x="1913990" y="619943"/>
                        </a:cubicBezTo>
                        <a:cubicBezTo>
                          <a:pt x="1797060" y="651006"/>
                          <a:pt x="1683570" y="615788"/>
                          <a:pt x="1502119" y="619943"/>
                        </a:cubicBezTo>
                        <a:cubicBezTo>
                          <a:pt x="1320668" y="624098"/>
                          <a:pt x="1143349" y="577396"/>
                          <a:pt x="1041792" y="619943"/>
                        </a:cubicBezTo>
                        <a:cubicBezTo>
                          <a:pt x="940235" y="662490"/>
                          <a:pt x="750221" y="613550"/>
                          <a:pt x="605693" y="619943"/>
                        </a:cubicBezTo>
                        <a:cubicBezTo>
                          <a:pt x="461165" y="626336"/>
                          <a:pt x="252762" y="555017"/>
                          <a:pt x="0" y="619943"/>
                        </a:cubicBezTo>
                        <a:cubicBezTo>
                          <a:pt x="-22538" y="494590"/>
                          <a:pt x="32189" y="447721"/>
                          <a:pt x="0" y="328570"/>
                        </a:cubicBezTo>
                        <a:cubicBezTo>
                          <a:pt x="-32189" y="209419"/>
                          <a:pt x="9860" y="7012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생략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AB19633A-2058-05F6-C0B0-56A3F77A0EB3}"/>
              </a:ext>
            </a:extLst>
          </p:cNvPr>
          <p:cNvCxnSpPr>
            <a:cxnSpLocks/>
            <a:stCxn id="26" idx="3"/>
            <a:endCxn id="16" idx="1"/>
          </p:cNvCxnSpPr>
          <p:nvPr/>
        </p:nvCxnSpPr>
        <p:spPr>
          <a:xfrm flipV="1">
            <a:off x="5327085" y="6079970"/>
            <a:ext cx="460950" cy="410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C535E0E5-FBCF-1F07-848B-2BF02E595699}"/>
              </a:ext>
            </a:extLst>
          </p:cNvPr>
          <p:cNvSpPr txBox="1"/>
          <p:nvPr/>
        </p:nvSpPr>
        <p:spPr>
          <a:xfrm>
            <a:off x="1589105" y="2639558"/>
            <a:ext cx="24493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err="1">
                <a:solidFill>
                  <a:srgbClr val="0070C0"/>
                </a:solidFill>
              </a:rPr>
              <a:t>CreateWICTextureFromFile</a:t>
            </a:r>
            <a:endParaRPr lang="en-US" altLang="ko-KR" sz="1400" b="1" dirty="0">
              <a:solidFill>
                <a:srgbClr val="0070C0"/>
              </a:solidFill>
            </a:endParaRPr>
          </a:p>
          <a:p>
            <a:r>
              <a:rPr lang="en-US" altLang="ko-KR" sz="1400" b="1" dirty="0" err="1">
                <a:solidFill>
                  <a:srgbClr val="0070C0"/>
                </a:solidFill>
              </a:rPr>
              <a:t>CreateDDSTextureFromFile</a:t>
            </a:r>
            <a:endParaRPr lang="ko-KR" altLang="en-US" sz="1400" b="1" dirty="0">
              <a:solidFill>
                <a:srgbClr val="0070C0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F14E296-6085-1C6E-B9F9-FB750622EA18}"/>
              </a:ext>
            </a:extLst>
          </p:cNvPr>
          <p:cNvSpPr txBox="1"/>
          <p:nvPr/>
        </p:nvSpPr>
        <p:spPr>
          <a:xfrm>
            <a:off x="1660140" y="3892435"/>
            <a:ext cx="2395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 err="1">
                <a:solidFill>
                  <a:srgbClr val="00B050"/>
                </a:solidFill>
              </a:rPr>
              <a:t>CreateSamplerState</a:t>
            </a:r>
            <a:endParaRPr lang="ko-KR" altLang="en-US" b="1" dirty="0">
              <a:solidFill>
                <a:srgbClr val="00B050"/>
              </a:solidFill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E26C8695-2C7B-ADC7-5555-EEB03C89CBFC}"/>
              </a:ext>
            </a:extLst>
          </p:cNvPr>
          <p:cNvCxnSpPr>
            <a:cxnSpLocks/>
          </p:cNvCxnSpPr>
          <p:nvPr/>
        </p:nvCxnSpPr>
        <p:spPr>
          <a:xfrm>
            <a:off x="4233312" y="3012445"/>
            <a:ext cx="2370835" cy="1844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FF4D4F2F-19FD-CF3C-312A-6EA67CA37C18}"/>
              </a:ext>
            </a:extLst>
          </p:cNvPr>
          <p:cNvCxnSpPr>
            <a:cxnSpLocks/>
          </p:cNvCxnSpPr>
          <p:nvPr/>
        </p:nvCxnSpPr>
        <p:spPr>
          <a:xfrm>
            <a:off x="4156267" y="4107419"/>
            <a:ext cx="2330797" cy="1137664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697B593B-2EDE-71D6-5B06-B9FCD91A500B}"/>
              </a:ext>
            </a:extLst>
          </p:cNvPr>
          <p:cNvSpPr txBox="1"/>
          <p:nvPr/>
        </p:nvSpPr>
        <p:spPr>
          <a:xfrm>
            <a:off x="4287039" y="3341610"/>
            <a:ext cx="344744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b="1" dirty="0" err="1">
                <a:solidFill>
                  <a:srgbClr val="0070C0"/>
                </a:solidFill>
              </a:rPr>
              <a:t>PSSetShaderResources</a:t>
            </a:r>
            <a:r>
              <a:rPr lang="ko-KR" altLang="en-US" sz="1400" b="1" dirty="0">
                <a:solidFill>
                  <a:srgbClr val="0070C0"/>
                </a:solidFill>
              </a:rPr>
              <a:t> </a:t>
            </a:r>
            <a:r>
              <a:rPr lang="en-US" altLang="ko-KR" sz="1400" b="1" dirty="0">
                <a:solidFill>
                  <a:srgbClr val="0070C0"/>
                </a:solidFill>
              </a:rPr>
              <a:t>(</a:t>
            </a:r>
            <a:r>
              <a:rPr lang="en-US" altLang="ko-KR" sz="1400" b="1" dirty="0" err="1">
                <a:solidFill>
                  <a:srgbClr val="0070C0"/>
                </a:solidFill>
              </a:rPr>
              <a:t>slotindex</a:t>
            </a:r>
            <a:r>
              <a:rPr lang="en-US" altLang="ko-KR" sz="1400" b="1" dirty="0">
                <a:solidFill>
                  <a:srgbClr val="0070C0"/>
                </a:solidFill>
              </a:rPr>
              <a:t>)</a:t>
            </a:r>
            <a:endParaRPr lang="ko-KR" altLang="en-US" sz="1400" b="1" dirty="0">
              <a:solidFill>
                <a:srgbClr val="0070C0"/>
              </a:solidFill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1DE90C2B-0DF3-5B26-51D2-27E28710135B}"/>
              </a:ext>
            </a:extLst>
          </p:cNvPr>
          <p:cNvSpPr txBox="1"/>
          <p:nvPr/>
        </p:nvSpPr>
        <p:spPr>
          <a:xfrm>
            <a:off x="4387179" y="4415449"/>
            <a:ext cx="28762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 dirty="0" err="1">
                <a:solidFill>
                  <a:srgbClr val="00B050"/>
                </a:solidFill>
              </a:rPr>
              <a:t>PSSetSamplers</a:t>
            </a:r>
            <a:r>
              <a:rPr lang="en-US" altLang="ko-KR" sz="1400" b="1" dirty="0">
                <a:solidFill>
                  <a:srgbClr val="00B050"/>
                </a:solidFill>
              </a:rPr>
              <a:t>(</a:t>
            </a:r>
            <a:r>
              <a:rPr lang="en-US" altLang="ko-KR" sz="1400" b="1" dirty="0" err="1">
                <a:solidFill>
                  <a:srgbClr val="00B050"/>
                </a:solidFill>
              </a:rPr>
              <a:t>slotindex</a:t>
            </a:r>
            <a:r>
              <a:rPr lang="en-US" altLang="ko-KR" sz="1400" b="1" dirty="0">
                <a:solidFill>
                  <a:srgbClr val="00B050"/>
                </a:solidFill>
              </a:rPr>
              <a:t>)</a:t>
            </a:r>
            <a:endParaRPr lang="ko-KR" altLang="en-US" sz="1400" b="1" dirty="0">
              <a:solidFill>
                <a:srgbClr val="00B050"/>
              </a:solidFill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D0BA1DF2-8D4F-DCE9-A9D9-20F3ABA2E97E}"/>
              </a:ext>
            </a:extLst>
          </p:cNvPr>
          <p:cNvSpPr txBox="1"/>
          <p:nvPr/>
        </p:nvSpPr>
        <p:spPr>
          <a:xfrm>
            <a:off x="1664153" y="2195119"/>
            <a:ext cx="21098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Device</a:t>
            </a:r>
            <a:r>
              <a:rPr lang="ko-KR" altLang="en-US" dirty="0"/>
              <a:t>의 자원생성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AAE80CD1-B161-03C6-E87D-524E516F0BF8}"/>
              </a:ext>
            </a:extLst>
          </p:cNvPr>
          <p:cNvSpPr txBox="1"/>
          <p:nvPr/>
        </p:nvSpPr>
        <p:spPr>
          <a:xfrm>
            <a:off x="4233312" y="2180464"/>
            <a:ext cx="2454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DeviceContext</a:t>
            </a:r>
            <a:r>
              <a:rPr lang="ko-KR" altLang="en-US" dirty="0"/>
              <a:t>의</a:t>
            </a:r>
            <a:r>
              <a:rPr lang="en-US" altLang="ko-KR" dirty="0"/>
              <a:t> </a:t>
            </a:r>
            <a:r>
              <a:rPr lang="ko-KR" altLang="en-US" dirty="0"/>
              <a:t>변경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C12D4D97-FA37-6884-DCFF-BD7DFE42FBBD}"/>
              </a:ext>
            </a:extLst>
          </p:cNvPr>
          <p:cNvSpPr txBox="1"/>
          <p:nvPr/>
        </p:nvSpPr>
        <p:spPr>
          <a:xfrm>
            <a:off x="9767930" y="1509409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HLSL</a:t>
            </a:r>
            <a:endParaRPr lang="ko-KR" altLang="en-US" dirty="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752D3290-989F-3798-C84C-DB3520B672B4}"/>
              </a:ext>
            </a:extLst>
          </p:cNvPr>
          <p:cNvSpPr txBox="1"/>
          <p:nvPr/>
        </p:nvSpPr>
        <p:spPr>
          <a:xfrm>
            <a:off x="8050698" y="2302608"/>
            <a:ext cx="4141302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/>
              <a:t>Texture2D </a:t>
            </a:r>
            <a:r>
              <a:rPr lang="ko-KR" altLang="en-US" sz="1400" dirty="0" err="1"/>
              <a:t>txDiffuse</a:t>
            </a:r>
            <a:r>
              <a:rPr lang="ko-KR" altLang="en-US" sz="1400" dirty="0"/>
              <a:t> : </a:t>
            </a:r>
            <a:r>
              <a:rPr lang="ko-KR" altLang="en-US" sz="1400" dirty="0" err="1"/>
              <a:t>register</a:t>
            </a:r>
            <a:r>
              <a:rPr lang="ko-KR" altLang="en-US" sz="1400" dirty="0"/>
              <a:t>(t0);</a:t>
            </a:r>
          </a:p>
          <a:p>
            <a:r>
              <a:rPr lang="ko-KR" altLang="en-US" sz="1400" dirty="0" err="1"/>
              <a:t>SamplerState</a:t>
            </a:r>
            <a:r>
              <a:rPr lang="ko-KR" altLang="en-US" sz="1400" dirty="0"/>
              <a:t> </a:t>
            </a:r>
            <a:r>
              <a:rPr lang="ko-KR" altLang="en-US" sz="1400" dirty="0" err="1"/>
              <a:t>samLinear</a:t>
            </a:r>
            <a:r>
              <a:rPr lang="ko-KR" altLang="en-US" sz="1400" dirty="0"/>
              <a:t> : </a:t>
            </a:r>
            <a:r>
              <a:rPr lang="ko-KR" altLang="en-US" sz="1400" dirty="0" err="1"/>
              <a:t>register</a:t>
            </a:r>
            <a:r>
              <a:rPr lang="ko-KR" altLang="en-US" sz="1400" dirty="0"/>
              <a:t>(s0);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float4 main(PS_INPUT input) : </a:t>
            </a:r>
            <a:r>
              <a:rPr lang="en-US" altLang="ko-KR" sz="1400" dirty="0" err="1"/>
              <a:t>SV_Target</a:t>
            </a:r>
            <a:endParaRPr lang="en-US" altLang="ko-KR" sz="1400" dirty="0"/>
          </a:p>
          <a:p>
            <a:r>
              <a:rPr lang="en-US" altLang="ko-KR" sz="1400" dirty="0"/>
              <a:t>{</a:t>
            </a:r>
          </a:p>
          <a:p>
            <a:r>
              <a:rPr lang="en-US" altLang="ko-KR" sz="1400" dirty="0"/>
              <a:t>    return </a:t>
            </a:r>
            <a:r>
              <a:rPr lang="en-US" altLang="ko-KR" sz="1400" dirty="0" err="1"/>
              <a:t>txDiffuse.Sample</a:t>
            </a:r>
            <a:r>
              <a:rPr lang="en-US" altLang="ko-KR" sz="1400" dirty="0"/>
              <a:t>(</a:t>
            </a:r>
            <a:r>
              <a:rPr lang="en-US" altLang="ko-KR" sz="1400" dirty="0" err="1"/>
              <a:t>samLinear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input.Tex</a:t>
            </a:r>
            <a:r>
              <a:rPr lang="en-US" altLang="ko-KR" sz="1400" dirty="0"/>
              <a:t>);</a:t>
            </a:r>
          </a:p>
          <a:p>
            <a:r>
              <a:rPr lang="en-US" altLang="ko-KR" sz="1400" dirty="0"/>
              <a:t>}</a:t>
            </a:r>
            <a:endParaRPr lang="ko-KR" altLang="en-US" sz="1400" dirty="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91D470C3-6B03-4DAD-D147-D490074FE337}"/>
              </a:ext>
            </a:extLst>
          </p:cNvPr>
          <p:cNvSpPr txBox="1"/>
          <p:nvPr/>
        </p:nvSpPr>
        <p:spPr>
          <a:xfrm>
            <a:off x="3458640" y="1645625"/>
            <a:ext cx="654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C++</a:t>
            </a:r>
            <a:endParaRPr lang="ko-KR" altLang="en-US" dirty="0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F7AFD55E-555D-3C2F-82C2-3A36BC170FC6}"/>
              </a:ext>
            </a:extLst>
          </p:cNvPr>
          <p:cNvSpPr txBox="1"/>
          <p:nvPr/>
        </p:nvSpPr>
        <p:spPr>
          <a:xfrm>
            <a:off x="10215177" y="1980457"/>
            <a:ext cx="1976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둘다</a:t>
            </a:r>
            <a:r>
              <a:rPr lang="ko-KR" altLang="en-US" dirty="0"/>
              <a:t> </a:t>
            </a:r>
            <a:r>
              <a:rPr lang="en-US" altLang="ko-KR" dirty="0"/>
              <a:t>Slot index 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213018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6B67B3-302A-0CAF-A676-A61A63196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큐브에 텍스처를 맵핑 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663646-641C-E80C-8DA2-E6AF744B9B4D}"/>
              </a:ext>
            </a:extLst>
          </p:cNvPr>
          <p:cNvSpPr txBox="1"/>
          <p:nvPr/>
        </p:nvSpPr>
        <p:spPr>
          <a:xfrm>
            <a:off x="617220" y="1905000"/>
            <a:ext cx="1018032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/>
              <a:t>Vertex </a:t>
            </a:r>
            <a:r>
              <a:rPr lang="ko-KR" altLang="en-US" dirty="0"/>
              <a:t>에 텍스처 </a:t>
            </a:r>
            <a:r>
              <a:rPr lang="en-US" altLang="ko-KR" dirty="0" err="1"/>
              <a:t>u,v</a:t>
            </a:r>
            <a:r>
              <a:rPr lang="ko-KR" altLang="en-US" dirty="0"/>
              <a:t>좌표 를 포함시켜 정의합니다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r>
              <a:rPr lang="en-US" altLang="ko-KR" dirty="0"/>
              <a:t>2. C++</a:t>
            </a:r>
            <a:r>
              <a:rPr lang="ko-KR" altLang="en-US" dirty="0"/>
              <a:t>에서는 </a:t>
            </a:r>
            <a:r>
              <a:rPr lang="en-US" altLang="ko-KR" dirty="0"/>
              <a:t>Texture2D Resource</a:t>
            </a:r>
            <a:r>
              <a:rPr lang="ko-KR" altLang="en-US" dirty="0"/>
              <a:t>와 </a:t>
            </a:r>
            <a:r>
              <a:rPr lang="en-US" altLang="ko-KR" dirty="0"/>
              <a:t>Sampler</a:t>
            </a:r>
            <a:r>
              <a:rPr lang="ko-KR" altLang="en-US" dirty="0"/>
              <a:t>를 생성하고</a:t>
            </a:r>
            <a:endParaRPr lang="en-US" altLang="ko-KR" dirty="0"/>
          </a:p>
          <a:p>
            <a:r>
              <a:rPr lang="en-US" altLang="ko-KR" dirty="0"/>
              <a:t>  HLSL</a:t>
            </a:r>
            <a:r>
              <a:rPr lang="ko-KR" altLang="en-US" dirty="0"/>
              <a:t>에서도 </a:t>
            </a:r>
            <a:r>
              <a:rPr lang="en-US" altLang="ko-KR" dirty="0"/>
              <a:t>Texture2D , </a:t>
            </a:r>
            <a:r>
              <a:rPr lang="en-US" altLang="ko-KR" dirty="0" err="1"/>
              <a:t>SamplerState</a:t>
            </a:r>
            <a:r>
              <a:rPr lang="ko-KR" altLang="en-US" dirty="0"/>
              <a:t>를 생성하여 </a:t>
            </a:r>
            <a:r>
              <a:rPr lang="en-US" altLang="ko-KR" dirty="0" err="1"/>
              <a:t>PixelShader</a:t>
            </a:r>
            <a:r>
              <a:rPr lang="en-US" altLang="ko-KR" dirty="0"/>
              <a:t> Stage</a:t>
            </a:r>
            <a:r>
              <a:rPr lang="ko-KR" altLang="en-US" dirty="0"/>
              <a:t>에 설정 합니다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r>
              <a:rPr lang="en-US" altLang="ko-KR" dirty="0"/>
              <a:t>3. C++</a:t>
            </a:r>
            <a:r>
              <a:rPr lang="ko-KR" altLang="en-US" dirty="0"/>
              <a:t> </a:t>
            </a:r>
            <a:r>
              <a:rPr lang="en-US" altLang="ko-KR" dirty="0"/>
              <a:t>/</a:t>
            </a:r>
            <a:r>
              <a:rPr lang="ko-KR" altLang="en-US" dirty="0"/>
              <a:t> </a:t>
            </a:r>
            <a:r>
              <a:rPr lang="en-US" altLang="ko-KR" dirty="0"/>
              <a:t>HLSL </a:t>
            </a:r>
            <a:r>
              <a:rPr lang="ko-KR" altLang="en-US" dirty="0"/>
              <a:t>코드에서 큐브의 기본색상을 제거하고 </a:t>
            </a:r>
            <a:endParaRPr lang="en-US" altLang="ko-KR" dirty="0"/>
          </a:p>
          <a:p>
            <a:r>
              <a:rPr lang="ko-KR" altLang="en-US" dirty="0"/>
              <a:t>   </a:t>
            </a:r>
            <a:r>
              <a:rPr lang="en-US" altLang="ko-KR" dirty="0"/>
              <a:t>HLSL </a:t>
            </a:r>
            <a:r>
              <a:rPr lang="ko-KR" altLang="en-US" dirty="0"/>
              <a:t>코드에서 큐브의 기본색상은 텍스처에서 샘플링 하여 가져옵니다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4. Direction Light </a:t>
            </a:r>
            <a:r>
              <a:rPr lang="ko-KR" altLang="en-US" dirty="0"/>
              <a:t>의 </a:t>
            </a:r>
            <a:r>
              <a:rPr lang="en-US" altLang="ko-KR" dirty="0"/>
              <a:t>Color</a:t>
            </a:r>
            <a:r>
              <a:rPr lang="ko-KR" altLang="en-US" dirty="0"/>
              <a:t>와 샘플링한 색상을 적용하여 </a:t>
            </a:r>
            <a:r>
              <a:rPr lang="ko-KR" altLang="en-US" dirty="0" err="1"/>
              <a:t>라이팅</a:t>
            </a:r>
            <a:r>
              <a:rPr lang="ko-KR" altLang="en-US" dirty="0"/>
              <a:t> 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763420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4779</TotalTime>
  <Words>439</Words>
  <Application>Microsoft Office PowerPoint</Application>
  <PresentationFormat>와이드스크린</PresentationFormat>
  <Paragraphs>103</Paragraphs>
  <Slides>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3" baseType="lpstr">
      <vt:lpstr>맑은 고딕</vt:lpstr>
      <vt:lpstr>Arial</vt:lpstr>
      <vt:lpstr>Segoe UI</vt:lpstr>
      <vt:lpstr>Office 테마</vt:lpstr>
      <vt:lpstr>Direct3D11 프로그래밍</vt:lpstr>
      <vt:lpstr>학습목표</vt:lpstr>
      <vt:lpstr>텍스처 맵핑</vt:lpstr>
      <vt:lpstr>HLSL에서의 텍스처 종류 와 좌표계</vt:lpstr>
      <vt:lpstr>DDS(DirectDrawSurface) 포맷 특징 </vt:lpstr>
      <vt:lpstr>SamplerState</vt:lpstr>
      <vt:lpstr>객체 생성</vt:lpstr>
      <vt:lpstr>셰이더 연결</vt:lpstr>
      <vt:lpstr>큐브에 텍스처를 맵핑 합니다.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Direct3D 프로그래밍</dc:title>
  <dc:creator>동원 이</dc:creator>
  <cp:lastModifiedBy>User</cp:lastModifiedBy>
  <cp:revision>570</cp:revision>
  <dcterms:created xsi:type="dcterms:W3CDTF">2023-08-01T07:18:03Z</dcterms:created>
  <dcterms:modified xsi:type="dcterms:W3CDTF">2024-09-19T05:42:05Z</dcterms:modified>
</cp:coreProperties>
</file>